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5" roundtripDataSignature="AMtx7mjPi+LryPsnYRU+0F/cgaxoERzD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youtube.com/watch?v=lec5guJ4qZE" TargetMode="External"/><Relationship Id="rId4" Type="http://schemas.openxmlformats.org/officeDocument/2006/relationships/hyperlink" Target="https://www.youtube.com/watch?v=39HTpUG1MwQ" TargetMode="External"/><Relationship Id="rId5" Type="http://schemas.openxmlformats.org/officeDocument/2006/relationships/hyperlink" Target="https://youtu.be/xckqPMHszwY" TargetMode="External"/><Relationship Id="rId6" Type="http://schemas.openxmlformats.org/officeDocument/2006/relationships/hyperlink" Target="https://www.youtube.com/channel/UCg9M55Rj7LwYZfr90yHJvaw" TargetMode="External"/><Relationship Id="rId7" Type="http://schemas.openxmlformats.org/officeDocument/2006/relationships/hyperlink" Target="https://www.youtube.com/watch?v=KD5xbInBVio" TargetMode="External"/><Relationship Id="rId8" Type="http://schemas.openxmlformats.org/officeDocument/2006/relationships/hyperlink" Target="https://www.youtube.com/watch?v=RrS2uROUjK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/>
              <a:t>Organelas Citoplasmáticas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Centríolos</a:t>
            </a:r>
            <a:endParaRPr b="1"/>
          </a:p>
        </p:txBody>
      </p: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Os centríolos são organelas </a:t>
            </a:r>
            <a:r>
              <a:rPr b="1" lang="pt-BR"/>
              <a:t>não envolvidas por membrana</a:t>
            </a:r>
            <a:r>
              <a:rPr lang="pt-BR"/>
              <a:t> e que participam do processo de divisão celular.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Eles estão presentes na maioria das células de animais, algas e vegetais inferiores como as briófitas (musgos) e pteridófitas (samambaias).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Nas células de fungos complexos, plantas superiores (gimnospermas e angiospermas) e nematoides </a:t>
            </a:r>
            <a:r>
              <a:rPr b="1" lang="pt-BR"/>
              <a:t>não existem centríolos</a:t>
            </a:r>
            <a:r>
              <a:rPr lang="pt-BR"/>
              <a:t>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Funções:</a:t>
            </a:r>
            <a:r>
              <a:rPr lang="pt-BR"/>
              <a:t> importantes no processo de divisão celular; formação de cílios e flagelos.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1925" y="600359"/>
            <a:ext cx="3388451" cy="558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48994" y="1333219"/>
            <a:ext cx="4199181" cy="4116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200" y="1685109"/>
            <a:ext cx="5275217" cy="4080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2"/>
          <p:cNvPicPr preferRelativeResize="0"/>
          <p:nvPr/>
        </p:nvPicPr>
        <p:blipFill rotWithShape="1">
          <a:blip r:embed="rId4">
            <a:alphaModFix/>
          </a:blip>
          <a:srcRect b="6844" l="0" r="43435" t="0"/>
          <a:stretch/>
        </p:blipFill>
        <p:spPr>
          <a:xfrm>
            <a:off x="6627152" y="1685109"/>
            <a:ext cx="4896360" cy="433686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2"/>
          <p:cNvSpPr txBox="1"/>
          <p:nvPr/>
        </p:nvSpPr>
        <p:spPr>
          <a:xfrm>
            <a:off x="4145209" y="535577"/>
            <a:ext cx="384048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Cílios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3"/>
          <p:cNvSpPr txBox="1"/>
          <p:nvPr>
            <p:ph type="title"/>
          </p:nvPr>
        </p:nvSpPr>
        <p:spPr>
          <a:xfrm>
            <a:off x="838200" y="365126"/>
            <a:ext cx="10515600" cy="5231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pt-BR"/>
              <a:t>Flagelos</a:t>
            </a:r>
            <a:endParaRPr/>
          </a:p>
        </p:txBody>
      </p:sp>
      <p:pic>
        <p:nvPicPr>
          <p:cNvPr id="158" name="Google Shape;158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8863" l="55943" r="0" t="0"/>
          <a:stretch/>
        </p:blipFill>
        <p:spPr>
          <a:xfrm>
            <a:off x="6907069" y="1417765"/>
            <a:ext cx="4035573" cy="4199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3"/>
          <p:cNvPicPr preferRelativeResize="0"/>
          <p:nvPr/>
        </p:nvPicPr>
        <p:blipFill rotWithShape="1">
          <a:blip r:embed="rId4">
            <a:alphaModFix/>
          </a:blip>
          <a:srcRect b="6278" l="0" r="0" t="0"/>
          <a:stretch/>
        </p:blipFill>
        <p:spPr>
          <a:xfrm>
            <a:off x="1350509" y="1417765"/>
            <a:ext cx="5237410" cy="4094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Mitocôndrias</a:t>
            </a:r>
            <a:endParaRPr b="1"/>
          </a:p>
        </p:txBody>
      </p:sp>
      <p:sp>
        <p:nvSpPr>
          <p:cNvPr id="165" name="Google Shape;165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O termo “mitocôndria” (do grego, </a:t>
            </a:r>
            <a:r>
              <a:rPr i="1" lang="pt-BR"/>
              <a:t>mitos</a:t>
            </a:r>
            <a:r>
              <a:rPr lang="pt-BR"/>
              <a:t>, fio, e </a:t>
            </a:r>
            <a:r>
              <a:rPr i="1" lang="pt-BR"/>
              <a:t>condros</a:t>
            </a:r>
            <a:r>
              <a:rPr lang="pt-BR"/>
              <a:t>, cartilagem) surgiu em 1898, possivelmente como referência ao aspecto filamentoso e homogêneo (cartilaginoso).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São verdadeiras “casas de força” das células, pois produzem energia para todas as atividades celulares.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Função: </a:t>
            </a:r>
            <a:r>
              <a:rPr lang="pt-BR"/>
              <a:t>Respiração celular.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                         </a:t>
            </a:r>
            <a:r>
              <a:rPr b="1" lang="pt-BR"/>
              <a:t>C</a:t>
            </a:r>
            <a:r>
              <a:rPr b="1" baseline="-25000" lang="pt-BR"/>
              <a:t>6</a:t>
            </a:r>
            <a:r>
              <a:rPr b="1" lang="pt-BR"/>
              <a:t>H</a:t>
            </a:r>
            <a:r>
              <a:rPr b="1" baseline="-25000" lang="pt-BR"/>
              <a:t>12</a:t>
            </a:r>
            <a:r>
              <a:rPr b="1" lang="pt-BR"/>
              <a:t>O</a:t>
            </a:r>
            <a:r>
              <a:rPr b="1" baseline="-25000" lang="pt-BR"/>
              <a:t>6</a:t>
            </a:r>
            <a:r>
              <a:rPr b="1" lang="pt-BR"/>
              <a:t> + O</a:t>
            </a:r>
            <a:r>
              <a:rPr b="1" baseline="-25000" lang="pt-BR"/>
              <a:t>2</a:t>
            </a:r>
            <a:r>
              <a:rPr b="1" lang="pt-BR"/>
              <a:t>        6 CO</a:t>
            </a:r>
            <a:r>
              <a:rPr b="1" baseline="-25000" lang="pt-BR"/>
              <a:t>2</a:t>
            </a:r>
            <a:r>
              <a:rPr b="1" lang="pt-BR"/>
              <a:t> + 6 H</a:t>
            </a:r>
            <a:r>
              <a:rPr b="1" baseline="-25000" lang="pt-BR"/>
              <a:t>2</a:t>
            </a:r>
            <a:r>
              <a:rPr b="1" lang="pt-BR"/>
              <a:t>O + energia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A energia liberada na respiração celular é armazenada em uma substância chamada </a:t>
            </a:r>
            <a:r>
              <a:rPr b="1" lang="pt-BR"/>
              <a:t>ATP</a:t>
            </a:r>
            <a:r>
              <a:rPr lang="pt-BR"/>
              <a:t> </a:t>
            </a:r>
            <a:r>
              <a:rPr b="1" lang="pt-BR"/>
              <a:t>(adenosina trifosfato)</a:t>
            </a:r>
            <a:endParaRPr/>
          </a:p>
        </p:txBody>
      </p:sp>
      <p:cxnSp>
        <p:nvCxnSpPr>
          <p:cNvPr id="166" name="Google Shape;166;p14"/>
          <p:cNvCxnSpPr/>
          <p:nvPr/>
        </p:nvCxnSpPr>
        <p:spPr>
          <a:xfrm>
            <a:off x="4937760" y="4794069"/>
            <a:ext cx="352697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8496" y="3186860"/>
            <a:ext cx="3091369" cy="3120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29154" y="259079"/>
            <a:ext cx="2970711" cy="2735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2544" y="1371600"/>
            <a:ext cx="5145018" cy="406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Cloroplastos</a:t>
            </a:r>
            <a:endParaRPr b="1"/>
          </a:p>
        </p:txBody>
      </p:sp>
      <p:sp>
        <p:nvSpPr>
          <p:cNvPr id="179" name="Google Shape;179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Os</a:t>
            </a:r>
            <a:r>
              <a:rPr b="1" lang="pt-BR"/>
              <a:t> cloroplastos</a:t>
            </a:r>
            <a:r>
              <a:rPr lang="pt-BR"/>
              <a:t> são um tipo de cromoplastos que contém pigmento chamado </a:t>
            </a:r>
            <a:r>
              <a:rPr b="1" lang="pt-BR"/>
              <a:t>clorofila</a:t>
            </a:r>
            <a:r>
              <a:rPr lang="pt-BR"/>
              <a:t>, que são capazes de absorver a energia eletromagnética da luz solar e a convertem em energia química por um processo chamado fotossíntese.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As células vegetais e as algas verdes possuem um grande número de cloroplastos, de forma esférica ou ovoide, e são bem maiores que as mitocôndrias.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Funções:</a:t>
            </a:r>
            <a:r>
              <a:rPr lang="pt-BR"/>
              <a:t> responsáveis, principalmente, pelo processo de fotossíntese; pela síntese de aminoácidos, ácidos graxos e armazenamento temporário do amido quando a planta está realizando fotossíntese.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67969" y="979715"/>
            <a:ext cx="7111607" cy="5042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8"/>
          <p:cNvPicPr preferRelativeResize="0"/>
          <p:nvPr/>
        </p:nvPicPr>
        <p:blipFill rotWithShape="1">
          <a:blip r:embed="rId3">
            <a:alphaModFix/>
          </a:blip>
          <a:srcRect b="9058" l="0" r="0" t="0"/>
          <a:stretch/>
        </p:blipFill>
        <p:spPr>
          <a:xfrm>
            <a:off x="6995730" y="1567543"/>
            <a:ext cx="3829841" cy="361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6903" y="1109639"/>
            <a:ext cx="5095566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Para ilustrar...</a:t>
            </a:r>
            <a:endParaRPr/>
          </a:p>
        </p:txBody>
      </p:sp>
      <p:sp>
        <p:nvSpPr>
          <p:cNvPr id="196" name="Google Shape;196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Imagens microscópicas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https://www.youtube.com/watch?v=lec5guJ4qZE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pt-BR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Mitochondria Produce Energy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https://www.youtube.com/watch?v=39HTpUG1MwQ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Centríolos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 u="sng">
                <a:solidFill>
                  <a:schemeClr val="hlink"/>
                </a:solidFill>
                <a:hlinkClick r:id="rId5"/>
              </a:rPr>
              <a:t>https://youtu.be/xckqPMHszwY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7" name="Google Shape;197;p19">
            <a:hlinkClick r:id="rId6"/>
          </p:cNvPr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9">
            <a:hlinkClick r:id="rId7"/>
          </p:cNvPr>
          <p:cNvSpPr/>
          <p:nvPr/>
        </p:nvSpPr>
        <p:spPr>
          <a:xfrm>
            <a:off x="0" y="0"/>
            <a:ext cx="12192000" cy="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9">
            <a:hlinkClick r:id="rId8"/>
          </p:cNvPr>
          <p:cNvSpPr/>
          <p:nvPr/>
        </p:nvSpPr>
        <p:spPr>
          <a:xfrm>
            <a:off x="0" y="0"/>
            <a:ext cx="7399338" cy="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Retículo Endoplasmático Liso (REL)</a:t>
            </a:r>
            <a:endParaRPr b="1"/>
          </a:p>
        </p:txBody>
      </p:sp>
      <p:sp>
        <p:nvSpPr>
          <p:cNvPr id="90" name="Google Shape;90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Também chamado de Agranular.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É formado por estruturas membranosas tubulares, sem ribossomos aderidos, e, portanto, de superfície lisa.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Funções:</a:t>
            </a:r>
            <a:r>
              <a:rPr lang="pt-BR"/>
              <a:t> atua como uma rede de distribuição de substâncias no interior da célula; síntese de ácidos graxos e de fosfolipídios; produção de lipídios (lecitina, colesterol, estrógeno, testosterona); participa dos processos de desintoxicação do organismo; armazenamento de substância.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205" name="Google Shape;205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pt-BR"/>
              <a:t>Explique sobre a teoria endossimbiótica.</a:t>
            </a:r>
            <a:endParaRPr/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pt-BR"/>
              <a:t>Por que o DNA mitocondrial encontrado nas nossas células é de origem materna?</a:t>
            </a:r>
            <a:endParaRPr/>
          </a:p>
          <a:p>
            <a:pPr indent="-3365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pt-BR"/>
              <a:t>Responder no caderno para correção na próxima aula.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508" y="922064"/>
            <a:ext cx="5578151" cy="4732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89743" y="1227907"/>
            <a:ext cx="5512251" cy="4911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Retículo Endoplasmático Rugoso (RER) </a:t>
            </a:r>
            <a:endParaRPr b="1"/>
          </a:p>
        </p:txBody>
      </p:sp>
      <p:sp>
        <p:nvSpPr>
          <p:cNvPr id="102" name="Google Shape;102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Também chamado de </a:t>
            </a:r>
            <a:r>
              <a:rPr b="1" lang="pt-BR"/>
              <a:t>ergastoplasma</a:t>
            </a:r>
            <a:r>
              <a:rPr lang="pt-BR"/>
              <a:t> ou </a:t>
            </a:r>
            <a:r>
              <a:rPr b="1" lang="pt-BR"/>
              <a:t>granular.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É formado por sacos achatados, cujas membranas têm aspecto verrugoso devido à presença de grânulos – os </a:t>
            </a:r>
            <a:r>
              <a:rPr b="1" lang="pt-BR"/>
              <a:t>ribossomos</a:t>
            </a:r>
            <a:r>
              <a:rPr lang="pt-BR"/>
              <a:t> – aderidos à sua superfície externa.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Função</a:t>
            </a:r>
            <a:r>
              <a:rPr lang="pt-BR"/>
              <a:t>: responsável por boa parte da produção de proteínas da célula; atua na glicosilação das glicoproteínas.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3666" y="692331"/>
            <a:ext cx="5780133" cy="56823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etores de Núcleo Celular E Retículo Endoplasmático e mais imagens de  Amarelo - iStock" id="108" name="Google Shape;10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4189" y="692331"/>
            <a:ext cx="4834436" cy="5445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Complexo Golgiense</a:t>
            </a:r>
            <a:endParaRPr b="1"/>
          </a:p>
        </p:txBody>
      </p:sp>
      <p:sp>
        <p:nvSpPr>
          <p:cNvPr id="114" name="Google Shape;114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A denominação </a:t>
            </a:r>
            <a:r>
              <a:rPr b="1" lang="pt-BR"/>
              <a:t>Complexo ou Aparelho de Golgi</a:t>
            </a:r>
            <a:r>
              <a:rPr lang="pt-BR"/>
              <a:t> é uma homenagem ao citologista italiano Camilo Golgi, que, em 1898, descobriu essa estrutura citoplasmática.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Funções:</a:t>
            </a:r>
            <a:r>
              <a:rPr lang="pt-BR"/>
              <a:t> armazenamento, transformação, empacotamento e remessa de substâncias na célula (secreção celular); formação do acrossomo do espermatozoide; produção de lisossomos.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8713" y="725518"/>
            <a:ext cx="9796339" cy="5205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pt-BR"/>
              <a:t>Lisossomos</a:t>
            </a:r>
            <a:endParaRPr b="1"/>
          </a:p>
        </p:txBody>
      </p:sp>
      <p:sp>
        <p:nvSpPr>
          <p:cNvPr id="125" name="Google Shape;125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/>
              <a:t>Os lisossomos (do grego </a:t>
            </a:r>
            <a:r>
              <a:rPr i="1" lang="pt-BR"/>
              <a:t>lise</a:t>
            </a:r>
            <a:r>
              <a:rPr lang="pt-BR"/>
              <a:t>, quebra, destruição) são bolsas membranosas que contêm enzimas capazes de digerir substâncias orgânicas.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/>
              <a:t>Funções:</a:t>
            </a:r>
            <a:r>
              <a:rPr lang="pt-BR"/>
              <a:t> responsáveis pela </a:t>
            </a:r>
            <a:r>
              <a:rPr b="1" lang="pt-BR"/>
              <a:t>digestão intracelular; </a:t>
            </a:r>
            <a:r>
              <a:rPr lang="pt-BR"/>
              <a:t>relacionados com as funções heterofágicas e autofágicas da célula.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isossomos, o que são? Conceito, tipos e estrutura" id="130" name="Google Shape;130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677" y="1149532"/>
            <a:ext cx="5001323" cy="4403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9"/>
          <p:cNvPicPr preferRelativeResize="0"/>
          <p:nvPr/>
        </p:nvPicPr>
        <p:blipFill rotWithShape="1">
          <a:blip r:embed="rId4">
            <a:alphaModFix/>
          </a:blip>
          <a:srcRect b="7502" l="9185" r="4212" t="61733"/>
          <a:stretch/>
        </p:blipFill>
        <p:spPr>
          <a:xfrm>
            <a:off x="6225775" y="966651"/>
            <a:ext cx="5321792" cy="403642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9"/>
          <p:cNvSpPr txBox="1"/>
          <p:nvPr/>
        </p:nvSpPr>
        <p:spPr>
          <a:xfrm>
            <a:off x="6557554" y="5040266"/>
            <a:ext cx="2233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Complexo Golgiense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9"/>
          <p:cNvSpPr txBox="1"/>
          <p:nvPr/>
        </p:nvSpPr>
        <p:spPr>
          <a:xfrm>
            <a:off x="9039498" y="5055115"/>
            <a:ext cx="19986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Lisossomos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2020-09-02T00:26:34Z</dcterms:created>
  <dc:creator>Usuário do Windows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0x0101002A24045C23B35D48ABBFB4754B07FEB1</vt:lpwstr>
  </property>
</Properties>
</file>